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grandir Wide" pitchFamily="2" charset="0"/>
      <p:regular r:id="rId16"/>
    </p:embeddedFont>
    <p:embeddedFont>
      <p:font typeface="Agrandir Wide Bold" pitchFamily="2" charset="0"/>
      <p:regular r:id="rId17"/>
      <p:bold r:id="rId18"/>
    </p:embeddedFont>
    <p:embeddedFont>
      <p:font typeface="Agrandir Wide Medium" pitchFamily="2" charset="0"/>
      <p:regular r:id="rId19"/>
    </p:embeddedFont>
    <p:embeddedFont>
      <p:font typeface="Agrandir Wide Thin" pitchFamily="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lear Sans" panose="020B0503030202020304" pitchFamily="34" charset="0"/>
      <p:regular r:id="rId25"/>
    </p:embeddedFont>
    <p:embeddedFont>
      <p:font typeface="Clear Sans Medium" panose="020B0603030202020304" pitchFamily="34" charset="0"/>
      <p:regular r:id="rId26"/>
    </p:embeddedFon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DM Sans Bold" pitchFamily="2" charset="0"/>
      <p:regular r:id="rId31"/>
      <p:bold r:id="rId32"/>
    </p:embeddedFont>
    <p:embeddedFont>
      <p:font typeface="HK Grotesk" pitchFamily="2" charset="0"/>
      <p:regular r:id="rId33"/>
    </p:embeddedFont>
    <p:embeddedFont>
      <p:font typeface="HK Grotesk Bold" pitchFamily="2" charset="0"/>
      <p:regular r:id="rId34"/>
      <p:bold r:id="rId35"/>
    </p:embeddedFont>
    <p:embeddedFont>
      <p:font typeface="HK Grotesk Semi-Bold" pitchFamily="2" charset="0"/>
      <p:regular r:id="rId36"/>
      <p:bold r:id="rId37"/>
    </p:embeddedFont>
    <p:embeddedFont>
      <p:font typeface="Now Bold" pitchFamily="2" charset="0"/>
      <p:regular r:id="rId38"/>
      <p:bold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Bold" panose="020B0806030504020204" pitchFamily="34" charset="0"/>
      <p:regular r:id="rId44"/>
      <p:bold r:id="rId45"/>
    </p:embeddedFont>
    <p:embeddedFont>
      <p:font typeface="Public Sans" pitchFamily="2" charset="0"/>
      <p:regular r:id="rId46"/>
    </p:embeddedFont>
    <p:embeddedFont>
      <p:font typeface="Tenor Sans" panose="02000000000000000000" pitchFamily="2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4" autoAdjust="0"/>
    <p:restoredTop sz="94624" autoAdjust="0"/>
  </p:normalViewPr>
  <p:slideViewPr>
    <p:cSldViewPr>
      <p:cViewPr varScale="1">
        <p:scale>
          <a:sx n="48" d="100"/>
          <a:sy n="48" d="100"/>
        </p:scale>
        <p:origin x="248" y="20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31047-0300-904B-928F-07A039B793DF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88CD7-C9F4-264F-ACD7-B102ED2E75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89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  <a:latin typeface="Helvetica Neue" panose="02000503000000020004" pitchFamily="2" charset="0"/>
              </a:rPr>
              <a:t>Добрый вечер, я приветствую вас на презентации веб приложения </a:t>
            </a:r>
            <a:r>
              <a:rPr lang="en" dirty="0" err="1">
                <a:effectLst/>
                <a:latin typeface="Helvetica Neue" panose="02000503000000020004" pitchFamily="2" charset="0"/>
              </a:rPr>
              <a:t>Bochka</a:t>
            </a:r>
            <a:r>
              <a:rPr lang="en" dirty="0">
                <a:effectLst/>
                <a:latin typeface="Helvetica Neue" panose="02000503000000020004" pitchFamily="2" charset="0"/>
              </a:rPr>
              <a:t> - </a:t>
            </a:r>
            <a:r>
              <a:rPr lang="ru-RU" dirty="0">
                <a:effectLst/>
                <a:latin typeface="Helvetica Neue" panose="02000503000000020004" pitchFamily="2" charset="0"/>
              </a:rPr>
              <a:t>сервиса букинга отелей.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711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  <a:latin typeface="Helvetica Neue" panose="02000503000000020004" pitchFamily="2" charset="0"/>
              </a:rPr>
              <a:t>А тут вы можете видеть примерный вид главной страницы нашего приложения.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644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  <a:latin typeface="Helvetica Neue" panose="02000503000000020004" pitchFamily="2" charset="0"/>
              </a:rPr>
              <a:t>Мы предусмотрели различные источники дохода для нашего проекта, такие как комиссии с продаж, плата за дополнительные услуги для отелей и подписки для пользователей.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285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  <a:latin typeface="Helvetica Neue" panose="02000503000000020004" pitchFamily="2" charset="0"/>
              </a:rPr>
              <a:t>В долгосрочной перспективе мы планируем интеграцию с другими сервисами для предоставления полного комплекса услуг для путешественников, а также глобальное расширение и локализацию нашей платформы на различных рынках.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090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Мы уверены, что наше веб-приложение </a:t>
            </a:r>
            <a:r>
              <a:rPr lang="en" dirty="0" err="1">
                <a:effectLst/>
                <a:latin typeface="Helvetica Neue" panose="02000503000000020004" pitchFamily="2" charset="0"/>
              </a:rPr>
              <a:t>Bochka</a:t>
            </a:r>
            <a:r>
              <a:rPr lang="en" dirty="0">
                <a:effectLst/>
                <a:latin typeface="Helvetica Neue" panose="02000503000000020004" pitchFamily="2" charset="0"/>
              </a:rPr>
              <a:t> </a:t>
            </a:r>
            <a:r>
              <a:rPr lang="ru-RU" dirty="0">
                <a:effectLst/>
                <a:latin typeface="Helvetica Neue" panose="02000503000000020004" pitchFamily="2" charset="0"/>
              </a:rPr>
              <a:t>станет успешным и востребованным продуктом, который придет на смену текущим популярным сервисам и облегчит жизнь миллионам путешественников по всему миру.</a:t>
            </a:r>
          </a:p>
          <a:p>
            <a:br>
              <a:rPr lang="ru-RU" dirty="0">
                <a:effectLst/>
                <a:latin typeface="Helvetica Neue" panose="02000503000000020004" pitchFamily="2" charset="0"/>
              </a:rPr>
            </a:b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Спасибо за внимание. Мы готовы ответить на ваши вопросы.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63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Мы - участники проекта, студенты ФКН 3 курса 3 группы, а именно: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Helvetica Neue" panose="02000503000000020004" pitchFamily="2" charset="0"/>
              </a:rPr>
              <a:t>Я - </a:t>
            </a:r>
            <a:r>
              <a:rPr lang="ru-RU" dirty="0" err="1">
                <a:effectLst/>
                <a:latin typeface="Helvetica Neue" panose="02000503000000020004" pitchFamily="2" charset="0"/>
              </a:rPr>
              <a:t>Порядин</a:t>
            </a:r>
            <a:r>
              <a:rPr lang="ru-RU" dirty="0">
                <a:effectLst/>
                <a:latin typeface="Helvetica Neue" panose="02000503000000020004" pitchFamily="2" charset="0"/>
              </a:rPr>
              <a:t> Александр - </a:t>
            </a:r>
            <a:r>
              <a:rPr lang="en" dirty="0">
                <a:effectLst/>
                <a:latin typeface="Helvetica Neue" panose="02000503000000020004" pitchFamily="2" charset="0"/>
              </a:rPr>
              <a:t>backend </a:t>
            </a:r>
            <a:r>
              <a:rPr lang="ru-RU" dirty="0">
                <a:effectLst/>
                <a:latin typeface="Helvetica Neue" panose="02000503000000020004" pitchFamily="2" charset="0"/>
              </a:rPr>
              <a:t>разработчик и тимлид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Helvetica Neue" panose="02000503000000020004" pitchFamily="2" charset="0"/>
              </a:rPr>
              <a:t>Исаченко Богдан - наш </a:t>
            </a:r>
            <a:r>
              <a:rPr lang="en" dirty="0">
                <a:effectLst/>
                <a:latin typeface="Helvetica Neue" panose="02000503000000020004" pitchFamily="2" charset="0"/>
              </a:rPr>
              <a:t>frontend </a:t>
            </a:r>
            <a:r>
              <a:rPr lang="ru-RU" dirty="0">
                <a:effectLst/>
                <a:latin typeface="Helvetica Neue" panose="02000503000000020004" pitchFamily="2" charset="0"/>
              </a:rPr>
              <a:t>разработчик и бизнес аналитик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Helvetica Neue" panose="02000503000000020004" pitchFamily="2" charset="0"/>
              </a:rPr>
              <a:t>И Ткаченко Алексей - технический писатель и </a:t>
            </a:r>
            <a:r>
              <a:rPr lang="en" dirty="0">
                <a:effectLst/>
                <a:latin typeface="Helvetica Neue" panose="02000503000000020004" pitchFamily="2" charset="0"/>
              </a:rPr>
              <a:t>QA </a:t>
            </a:r>
            <a:r>
              <a:rPr lang="ru-RU" dirty="0">
                <a:effectLst/>
                <a:latin typeface="Helvetica Neue" panose="02000503000000020004" pitchFamily="2" charset="0"/>
              </a:rPr>
              <a:t>тестировщик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44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  <a:latin typeface="Helvetica Neue" panose="02000503000000020004" pitchFamily="2" charset="0"/>
              </a:rPr>
              <a:t>На сегодняшний день на рынке осталось не так много хороших сервисов для поиска и бронирования жилья, однако, и у них есть ряд недостатков: высокие комиссии, сомнения в безопасности сделок и необъективные отзывы. Мы решили создать свою платформу для борьбы с этими проблемами.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21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  <a:latin typeface="Helvetica Neue" panose="02000503000000020004" pitchFamily="2" charset="0"/>
              </a:rPr>
              <a:t>Наше приложение </a:t>
            </a:r>
            <a:r>
              <a:rPr lang="en" dirty="0" err="1">
                <a:effectLst/>
                <a:latin typeface="Helvetica Neue" panose="02000503000000020004" pitchFamily="2" charset="0"/>
              </a:rPr>
              <a:t>Bochka</a:t>
            </a:r>
            <a:r>
              <a:rPr lang="en" dirty="0">
                <a:effectLst/>
                <a:latin typeface="Helvetica Neue" panose="02000503000000020004" pitchFamily="2" charset="0"/>
              </a:rPr>
              <a:t> </a:t>
            </a:r>
            <a:r>
              <a:rPr lang="ru-RU" dirty="0">
                <a:effectLst/>
                <a:latin typeface="Helvetica Neue" panose="02000503000000020004" pitchFamily="2" charset="0"/>
              </a:rPr>
              <a:t>нацелено на помощь путешественникам любых возрастов, пола и бюджета, а также людям, совершающим деловые поездки.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55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  <a:latin typeface="Helvetica Neue" panose="02000503000000020004" pitchFamily="2" charset="0"/>
              </a:rPr>
              <a:t>Мы предлагаем такие решения, как: снижение комиссий, повышение прозрачности и безопасности сделок, борьбу с фальсификацией отзывов и создание удобного сервиса для поиска и бронирования жилья.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498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В нашем приложении мы применяем следующий стек технологий: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Helvetica Neue" panose="02000503000000020004" pitchFamily="2" charset="0"/>
              </a:rPr>
              <a:t>Для бэкенда - язык </a:t>
            </a:r>
            <a:r>
              <a:rPr lang="en" dirty="0">
                <a:effectLst/>
                <a:latin typeface="Helvetica Neue" panose="02000503000000020004" pitchFamily="2" charset="0"/>
              </a:rPr>
              <a:t>Python </a:t>
            </a:r>
            <a:r>
              <a:rPr lang="ru-RU" dirty="0">
                <a:effectLst/>
                <a:latin typeface="Helvetica Neue" panose="02000503000000020004" pitchFamily="2" charset="0"/>
              </a:rPr>
              <a:t>с асинхронным фреймворком </a:t>
            </a:r>
            <a:r>
              <a:rPr lang="en" dirty="0" err="1">
                <a:effectLst/>
                <a:latin typeface="Helvetica Neue" panose="02000503000000020004" pitchFamily="2" charset="0"/>
              </a:rPr>
              <a:t>FastAPI</a:t>
            </a:r>
            <a:endParaRPr lang="en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Helvetica Neue" panose="02000503000000020004" pitchFamily="2" charset="0"/>
              </a:rPr>
              <a:t>Для </a:t>
            </a:r>
            <a:r>
              <a:rPr lang="ru-RU" dirty="0" err="1">
                <a:effectLst/>
                <a:latin typeface="Helvetica Neue" panose="02000503000000020004" pitchFamily="2" charset="0"/>
              </a:rPr>
              <a:t>фронтэнда</a:t>
            </a:r>
            <a:r>
              <a:rPr lang="ru-RU" dirty="0">
                <a:effectLst/>
                <a:latin typeface="Helvetica Neue" panose="02000503000000020004" pitchFamily="2" charset="0"/>
              </a:rPr>
              <a:t> - язык </a:t>
            </a:r>
            <a:r>
              <a:rPr lang="en" dirty="0">
                <a:effectLst/>
                <a:latin typeface="Helvetica Neue" panose="02000503000000020004" pitchFamily="2" charset="0"/>
              </a:rPr>
              <a:t>JavaScript </a:t>
            </a:r>
            <a:r>
              <a:rPr lang="ru-RU" dirty="0">
                <a:effectLst/>
                <a:latin typeface="Helvetica Neue" panose="02000503000000020004" pitchFamily="2" charset="0"/>
              </a:rPr>
              <a:t>с библиотекой </a:t>
            </a:r>
            <a:r>
              <a:rPr lang="en" dirty="0">
                <a:effectLst/>
                <a:latin typeface="Helvetica Neue" panose="02000503000000020004" pitchFamily="2" charset="0"/>
              </a:rPr>
              <a:t>React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Helvetica Neue" panose="02000503000000020004" pitchFamily="2" charset="0"/>
              </a:rPr>
              <a:t>Для хранения данных - СУБД </a:t>
            </a:r>
            <a:r>
              <a:rPr lang="en" dirty="0">
                <a:effectLst/>
                <a:latin typeface="Helvetica Neue" panose="02000503000000020004" pitchFamily="2" charset="0"/>
              </a:rPr>
              <a:t>PostgreSQL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42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  <a:latin typeface="Helvetica Neue" panose="02000503000000020004" pitchFamily="2" charset="0"/>
              </a:rPr>
              <a:t>В качестве аналогов мы рассмотрели такие популярные сервисы, как </a:t>
            </a:r>
            <a:r>
              <a:rPr lang="en" dirty="0" err="1">
                <a:effectLst/>
                <a:latin typeface="Helvetica Neue" panose="02000503000000020004" pitchFamily="2" charset="0"/>
              </a:rPr>
              <a:t>Booking.com</a:t>
            </a:r>
            <a:r>
              <a:rPr lang="en" dirty="0">
                <a:effectLst/>
                <a:latin typeface="Helvetica Neue" panose="02000503000000020004" pitchFamily="2" charset="0"/>
              </a:rPr>
              <a:t> </a:t>
            </a:r>
            <a:r>
              <a:rPr lang="ru-RU" dirty="0">
                <a:effectLst/>
                <a:latin typeface="Helvetica Neue" panose="02000503000000020004" pitchFamily="2" charset="0"/>
              </a:rPr>
              <a:t>и </a:t>
            </a:r>
            <a:r>
              <a:rPr lang="en" dirty="0">
                <a:effectLst/>
                <a:latin typeface="Helvetica Neue" panose="02000503000000020004" pitchFamily="2" charset="0"/>
              </a:rPr>
              <a:t>Airbnb, </a:t>
            </a:r>
            <a:r>
              <a:rPr lang="ru-RU" dirty="0">
                <a:effectLst/>
                <a:latin typeface="Helvetica Neue" panose="02000503000000020004" pitchFamily="2" charset="0"/>
              </a:rPr>
              <a:t>их достоинства и недостатки. Мы учли их опыт и добавили свои преимущества на платформе </a:t>
            </a:r>
            <a:r>
              <a:rPr lang="en" dirty="0" err="1">
                <a:effectLst/>
                <a:latin typeface="Helvetica Neue" panose="02000503000000020004" pitchFamily="2" charset="0"/>
              </a:rPr>
              <a:t>Bochka</a:t>
            </a:r>
            <a:r>
              <a:rPr lang="en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87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err="1">
                <a:effectLst/>
                <a:latin typeface="Helvetica Neue" panose="02000503000000020004" pitchFamily="2" charset="0"/>
              </a:rPr>
              <a:t>Bochka</a:t>
            </a:r>
            <a:r>
              <a:rPr lang="en" dirty="0">
                <a:effectLst/>
                <a:latin typeface="Helvetica Neue" panose="02000503000000020004" pitchFamily="2" charset="0"/>
              </a:rPr>
              <a:t> </a:t>
            </a:r>
            <a:r>
              <a:rPr lang="ru-RU" dirty="0">
                <a:effectLst/>
                <a:latin typeface="Helvetica Neue" panose="02000503000000020004" pitchFamily="2" charset="0"/>
              </a:rPr>
              <a:t>обеспечивает высокий уровень обслуживания на всех этапах пользовательского опыта, предлагая удобный поиск и бронирование, оперативную поддержку клиентов и гибкие условия отмены. Администраторы могут самостоятельно настраивать параметры отеля без лишних процедур, изменять информацию о номерах, ценах, услугах и управлять бронированиями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68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  <a:latin typeface="Helvetica Neue" panose="02000503000000020004" pitchFamily="2" charset="0"/>
              </a:rPr>
              <a:t>На данном слайде вы можете увидеть сценарии использования нашего приложения.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88CD7-C9F4-264F-ACD7-B102ED2E756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56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9037" y="1606530"/>
            <a:ext cx="7288963" cy="7241595"/>
          </a:xfrm>
          <a:custGeom>
            <a:avLst/>
            <a:gdLst/>
            <a:ahLst/>
            <a:cxnLst/>
            <a:rect l="l" t="t" r="r" b="b"/>
            <a:pathLst>
              <a:path w="7288963" h="7241595">
                <a:moveTo>
                  <a:pt x="0" y="0"/>
                </a:moveTo>
                <a:lnTo>
                  <a:pt x="7288963" y="0"/>
                </a:lnTo>
                <a:lnTo>
                  <a:pt x="7288963" y="7241595"/>
                </a:lnTo>
                <a:lnTo>
                  <a:pt x="0" y="7241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416" t="-11173" r="-19810" b="-56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847113"/>
            <a:ext cx="7145690" cy="129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25B50"/>
                </a:solidFill>
                <a:latin typeface="Agrandir Wide"/>
              </a:rPr>
              <a:t>BOCHKA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8776" y="3085057"/>
            <a:ext cx="34484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5B50"/>
                </a:solidFill>
                <a:latin typeface="HK Grotesk"/>
              </a:rPr>
              <a:t>Web-приложение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160653"/>
            <a:ext cx="714569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25B50"/>
                </a:solidFill>
                <a:latin typeface="Open Sans"/>
              </a:rPr>
              <a:t>Участники проекта: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25B50"/>
                </a:solidFill>
                <a:latin typeface="Open Sans"/>
              </a:rPr>
              <a:t>студенты ФКН, 3 курс, 3 группа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61824" y="1282602"/>
            <a:ext cx="12364352" cy="8129561"/>
          </a:xfrm>
          <a:custGeom>
            <a:avLst/>
            <a:gdLst/>
            <a:ahLst/>
            <a:cxnLst/>
            <a:rect l="l" t="t" r="r" b="b"/>
            <a:pathLst>
              <a:path w="12364352" h="8129561">
                <a:moveTo>
                  <a:pt x="0" y="0"/>
                </a:moveTo>
                <a:lnTo>
                  <a:pt x="12364352" y="0"/>
                </a:lnTo>
                <a:lnTo>
                  <a:pt x="12364352" y="8129562"/>
                </a:lnTo>
                <a:lnTo>
                  <a:pt x="0" y="8129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1000" y="-133350"/>
            <a:ext cx="8366001" cy="117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598C71"/>
                </a:solidFill>
                <a:latin typeface="Open Sans Bold"/>
              </a:rPr>
              <a:t>Главная страница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9459789"/>
            <a:ext cx="1349148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>
                <a:solidFill>
                  <a:srgbClr val="598C71"/>
                </a:solidFill>
                <a:latin typeface="Agrandir Wide Thin"/>
              </a:rPr>
              <a:t>*Внешний вид продукта не является конечным результатом и может изменяться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0642" y="705531"/>
            <a:ext cx="9538658" cy="113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>
                <a:solidFill>
                  <a:srgbClr val="598C71"/>
                </a:solidFill>
                <a:latin typeface="HK Grotesk Semi-Bold"/>
              </a:rPr>
              <a:t>Бизнес-модель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720642" y="2597830"/>
            <a:ext cx="4527194" cy="134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799">
                <a:solidFill>
                  <a:srgbClr val="125B50"/>
                </a:solidFill>
                <a:latin typeface="HK Grotesk Semi-Bold"/>
              </a:rPr>
              <a:t>Комиссионные с продаж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3588" y="739574"/>
            <a:ext cx="3644173" cy="3912118"/>
            <a:chOff x="351790" y="351790"/>
            <a:chExt cx="2940050" cy="2954020"/>
          </a:xfrm>
        </p:grpSpPr>
        <p:sp>
          <p:nvSpPr>
            <p:cNvPr id="5" name="Freeform 5"/>
            <p:cNvSpPr/>
            <p:nvPr/>
          </p:nvSpPr>
          <p:spPr>
            <a:xfrm>
              <a:off x="16510" y="1124448"/>
              <a:ext cx="3497930" cy="2695793"/>
            </a:xfrm>
            <a:custGeom>
              <a:avLst/>
              <a:gdLst/>
              <a:ahLst/>
              <a:cxnLst/>
              <a:rect l="l" t="t" r="r" b="b"/>
              <a:pathLst>
                <a:path w="3497930" h="2695793">
                  <a:moveTo>
                    <a:pt x="182880" y="1347896"/>
                  </a:moveTo>
                  <a:cubicBezTo>
                    <a:pt x="182880" y="1415972"/>
                    <a:pt x="142240" y="1470432"/>
                    <a:pt x="91440" y="1470432"/>
                  </a:cubicBezTo>
                  <a:cubicBezTo>
                    <a:pt x="40640" y="1470432"/>
                    <a:pt x="0" y="1415972"/>
                    <a:pt x="0" y="1347896"/>
                  </a:cubicBezTo>
                  <a:cubicBezTo>
                    <a:pt x="0" y="1279821"/>
                    <a:pt x="40640" y="1225360"/>
                    <a:pt x="91440" y="1225360"/>
                  </a:cubicBezTo>
                  <a:cubicBezTo>
                    <a:pt x="142240" y="1225360"/>
                    <a:pt x="182880" y="1279821"/>
                    <a:pt x="182880" y="1347896"/>
                  </a:cubicBezTo>
                  <a:close/>
                  <a:moveTo>
                    <a:pt x="1151548" y="0"/>
                  </a:moveTo>
                  <a:cubicBezTo>
                    <a:pt x="1089474" y="0"/>
                    <a:pt x="1039815" y="54460"/>
                    <a:pt x="1039815" y="122536"/>
                  </a:cubicBezTo>
                  <a:cubicBezTo>
                    <a:pt x="1039815" y="190611"/>
                    <a:pt x="1089474" y="245072"/>
                    <a:pt x="1151548" y="245072"/>
                  </a:cubicBezTo>
                  <a:cubicBezTo>
                    <a:pt x="1213622" y="245072"/>
                    <a:pt x="1263280" y="190611"/>
                    <a:pt x="1263280" y="122536"/>
                  </a:cubicBezTo>
                  <a:cubicBezTo>
                    <a:pt x="1263280" y="54460"/>
                    <a:pt x="1213622" y="0"/>
                    <a:pt x="1151548" y="0"/>
                  </a:cubicBezTo>
                  <a:close/>
                  <a:moveTo>
                    <a:pt x="2268873" y="0"/>
                  </a:moveTo>
                  <a:cubicBezTo>
                    <a:pt x="2206799" y="0"/>
                    <a:pt x="2157140" y="54460"/>
                    <a:pt x="2157140" y="122536"/>
                  </a:cubicBezTo>
                  <a:cubicBezTo>
                    <a:pt x="2157140" y="190611"/>
                    <a:pt x="2206799" y="245072"/>
                    <a:pt x="2268873" y="245072"/>
                  </a:cubicBezTo>
                  <a:cubicBezTo>
                    <a:pt x="2330946" y="245072"/>
                    <a:pt x="2380605" y="190611"/>
                    <a:pt x="2380605" y="122536"/>
                  </a:cubicBezTo>
                  <a:cubicBezTo>
                    <a:pt x="2380605" y="54460"/>
                    <a:pt x="2329394" y="0"/>
                    <a:pt x="2268873" y="0"/>
                  </a:cubicBezTo>
                  <a:close/>
                  <a:moveTo>
                    <a:pt x="3386197" y="1225360"/>
                  </a:moveTo>
                  <a:cubicBezTo>
                    <a:pt x="3324124" y="1225360"/>
                    <a:pt x="3274465" y="1279821"/>
                    <a:pt x="3274465" y="1347896"/>
                  </a:cubicBezTo>
                  <a:cubicBezTo>
                    <a:pt x="3274465" y="1415972"/>
                    <a:pt x="3324124" y="1470432"/>
                    <a:pt x="3386197" y="1470432"/>
                  </a:cubicBezTo>
                  <a:cubicBezTo>
                    <a:pt x="3448271" y="1470432"/>
                    <a:pt x="3497930" y="1415972"/>
                    <a:pt x="3497930" y="1347896"/>
                  </a:cubicBezTo>
                  <a:cubicBezTo>
                    <a:pt x="3497930" y="1279821"/>
                    <a:pt x="3448271" y="1225360"/>
                    <a:pt x="3386197" y="1225360"/>
                  </a:cubicBezTo>
                  <a:close/>
                  <a:moveTo>
                    <a:pt x="2268873" y="2450721"/>
                  </a:moveTo>
                  <a:cubicBezTo>
                    <a:pt x="2206799" y="2450721"/>
                    <a:pt x="2157140" y="2505181"/>
                    <a:pt x="2157140" y="2573257"/>
                  </a:cubicBezTo>
                  <a:cubicBezTo>
                    <a:pt x="2157140" y="2641332"/>
                    <a:pt x="2206799" y="2695792"/>
                    <a:pt x="2268873" y="2695792"/>
                  </a:cubicBezTo>
                  <a:cubicBezTo>
                    <a:pt x="2330946" y="2695792"/>
                    <a:pt x="2380605" y="2641332"/>
                    <a:pt x="2380605" y="2573257"/>
                  </a:cubicBezTo>
                  <a:cubicBezTo>
                    <a:pt x="2380605" y="2505181"/>
                    <a:pt x="2329394" y="2450721"/>
                    <a:pt x="2268873" y="2450721"/>
                  </a:cubicBezTo>
                  <a:close/>
                </a:path>
              </a:pathLst>
            </a:custGeom>
            <a:solidFill>
              <a:srgbClr val="9EBCAC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514440" cy="3838961"/>
            </a:xfrm>
            <a:custGeom>
              <a:avLst/>
              <a:gdLst/>
              <a:ahLst/>
              <a:cxnLst/>
              <a:rect l="l" t="t" r="r" b="b"/>
              <a:pathLst>
                <a:path w="3514440" h="3838961">
                  <a:moveTo>
                    <a:pt x="3511336" y="1163591"/>
                  </a:moveTo>
                  <a:lnTo>
                    <a:pt x="3435296" y="1246984"/>
                  </a:lnTo>
                  <a:lnTo>
                    <a:pt x="3511336" y="1330376"/>
                  </a:lnTo>
                  <a:lnTo>
                    <a:pt x="3478747" y="1366116"/>
                  </a:lnTo>
                  <a:lnTo>
                    <a:pt x="3402707" y="1282724"/>
                  </a:lnTo>
                  <a:lnTo>
                    <a:pt x="3328219" y="1366116"/>
                  </a:lnTo>
                  <a:lnTo>
                    <a:pt x="3295630" y="1330376"/>
                  </a:lnTo>
                  <a:lnTo>
                    <a:pt x="3371671" y="1246984"/>
                  </a:lnTo>
                  <a:lnTo>
                    <a:pt x="3295630" y="1163591"/>
                  </a:lnTo>
                  <a:lnTo>
                    <a:pt x="3328219" y="1127852"/>
                  </a:lnTo>
                  <a:lnTo>
                    <a:pt x="3402707" y="1211244"/>
                  </a:lnTo>
                  <a:lnTo>
                    <a:pt x="3478747" y="1127852"/>
                  </a:lnTo>
                  <a:lnTo>
                    <a:pt x="3511336" y="1163591"/>
                  </a:lnTo>
                  <a:close/>
                  <a:moveTo>
                    <a:pt x="3287871" y="106680"/>
                  </a:moveTo>
                  <a:cubicBezTo>
                    <a:pt x="3287871" y="55880"/>
                    <a:pt x="3337530" y="15240"/>
                    <a:pt x="3399604" y="15240"/>
                  </a:cubicBezTo>
                  <a:cubicBezTo>
                    <a:pt x="3461677" y="15240"/>
                    <a:pt x="3511336" y="55880"/>
                    <a:pt x="3511336" y="106680"/>
                  </a:cubicBezTo>
                  <a:cubicBezTo>
                    <a:pt x="3511336" y="157480"/>
                    <a:pt x="3461677" y="198120"/>
                    <a:pt x="3399604" y="198120"/>
                  </a:cubicBezTo>
                  <a:cubicBezTo>
                    <a:pt x="3337530" y="198120"/>
                    <a:pt x="3287871" y="157480"/>
                    <a:pt x="3287871" y="106680"/>
                  </a:cubicBezTo>
                  <a:close/>
                  <a:moveTo>
                    <a:pt x="3334427" y="106680"/>
                  </a:moveTo>
                  <a:cubicBezTo>
                    <a:pt x="3334427" y="135890"/>
                    <a:pt x="3363911" y="160020"/>
                    <a:pt x="3399604" y="160020"/>
                  </a:cubicBezTo>
                  <a:cubicBezTo>
                    <a:pt x="3435296" y="160020"/>
                    <a:pt x="3464781" y="135890"/>
                    <a:pt x="3464781" y="106680"/>
                  </a:cubicBezTo>
                  <a:cubicBezTo>
                    <a:pt x="3464781" y="77470"/>
                    <a:pt x="3435296" y="53340"/>
                    <a:pt x="3399604" y="53340"/>
                  </a:cubicBezTo>
                  <a:cubicBezTo>
                    <a:pt x="3363911" y="53340"/>
                    <a:pt x="3334427" y="77470"/>
                    <a:pt x="3334427" y="106680"/>
                  </a:cubicBezTo>
                  <a:close/>
                  <a:moveTo>
                    <a:pt x="13970" y="1246984"/>
                  </a:moveTo>
                  <a:cubicBezTo>
                    <a:pt x="13970" y="1178908"/>
                    <a:pt x="54610" y="1124448"/>
                    <a:pt x="105410" y="1124448"/>
                  </a:cubicBezTo>
                  <a:cubicBezTo>
                    <a:pt x="156210" y="1124448"/>
                    <a:pt x="196850" y="1178908"/>
                    <a:pt x="196850" y="1246984"/>
                  </a:cubicBezTo>
                  <a:cubicBezTo>
                    <a:pt x="196850" y="1315059"/>
                    <a:pt x="156210" y="1369520"/>
                    <a:pt x="105410" y="1369520"/>
                  </a:cubicBezTo>
                  <a:cubicBezTo>
                    <a:pt x="54610" y="1369520"/>
                    <a:pt x="13970" y="1315059"/>
                    <a:pt x="13970" y="1246984"/>
                  </a:cubicBezTo>
                  <a:close/>
                  <a:moveTo>
                    <a:pt x="52070" y="1246984"/>
                  </a:moveTo>
                  <a:cubicBezTo>
                    <a:pt x="52070" y="1286127"/>
                    <a:pt x="76200" y="1318463"/>
                    <a:pt x="105410" y="1318463"/>
                  </a:cubicBezTo>
                  <a:cubicBezTo>
                    <a:pt x="134620" y="1318463"/>
                    <a:pt x="158750" y="1286127"/>
                    <a:pt x="158750" y="1246984"/>
                  </a:cubicBezTo>
                  <a:cubicBezTo>
                    <a:pt x="158750" y="1207840"/>
                    <a:pt x="134620" y="1175504"/>
                    <a:pt x="105410" y="1175504"/>
                  </a:cubicBezTo>
                  <a:cubicBezTo>
                    <a:pt x="76200" y="1175504"/>
                    <a:pt x="52070" y="1207840"/>
                    <a:pt x="52070" y="1246984"/>
                  </a:cubicBezTo>
                  <a:close/>
                  <a:moveTo>
                    <a:pt x="125730" y="3554746"/>
                  </a:moveTo>
                  <a:lnTo>
                    <a:pt x="87630" y="3554746"/>
                  </a:lnTo>
                  <a:lnTo>
                    <a:pt x="87630" y="3672176"/>
                  </a:lnTo>
                  <a:lnTo>
                    <a:pt x="0" y="3672176"/>
                  </a:lnTo>
                  <a:lnTo>
                    <a:pt x="0" y="3723233"/>
                  </a:lnTo>
                  <a:lnTo>
                    <a:pt x="86360" y="3723233"/>
                  </a:lnTo>
                  <a:lnTo>
                    <a:pt x="86360" y="3838961"/>
                  </a:lnTo>
                  <a:lnTo>
                    <a:pt x="124460" y="3838961"/>
                  </a:lnTo>
                  <a:lnTo>
                    <a:pt x="124460" y="3721531"/>
                  </a:lnTo>
                  <a:lnTo>
                    <a:pt x="212090" y="3721531"/>
                  </a:lnTo>
                  <a:lnTo>
                    <a:pt x="212090" y="3670474"/>
                  </a:lnTo>
                  <a:lnTo>
                    <a:pt x="125730" y="3670474"/>
                  </a:lnTo>
                  <a:lnTo>
                    <a:pt x="125730" y="3554746"/>
                  </a:lnTo>
                  <a:close/>
                  <a:moveTo>
                    <a:pt x="46990" y="195580"/>
                  </a:moveTo>
                  <a:lnTo>
                    <a:pt x="109220" y="133350"/>
                  </a:lnTo>
                  <a:lnTo>
                    <a:pt x="171450" y="195580"/>
                  </a:lnTo>
                  <a:lnTo>
                    <a:pt x="196850" y="168910"/>
                  </a:lnTo>
                  <a:lnTo>
                    <a:pt x="135890" y="106680"/>
                  </a:lnTo>
                  <a:lnTo>
                    <a:pt x="196850" y="44450"/>
                  </a:lnTo>
                  <a:lnTo>
                    <a:pt x="170180" y="17780"/>
                  </a:lnTo>
                  <a:lnTo>
                    <a:pt x="109220" y="80010"/>
                  </a:lnTo>
                  <a:lnTo>
                    <a:pt x="48260" y="17780"/>
                  </a:lnTo>
                  <a:lnTo>
                    <a:pt x="21590" y="44450"/>
                  </a:lnTo>
                  <a:lnTo>
                    <a:pt x="82550" y="105410"/>
                  </a:lnTo>
                  <a:lnTo>
                    <a:pt x="20320" y="168910"/>
                  </a:lnTo>
                  <a:lnTo>
                    <a:pt x="46990" y="195580"/>
                  </a:lnTo>
                  <a:close/>
                  <a:moveTo>
                    <a:pt x="3514440" y="3697705"/>
                  </a:moveTo>
                  <a:cubicBezTo>
                    <a:pt x="3514440" y="3765780"/>
                    <a:pt x="3464781" y="3820240"/>
                    <a:pt x="3402708" y="3820240"/>
                  </a:cubicBezTo>
                  <a:cubicBezTo>
                    <a:pt x="3340634" y="3820240"/>
                    <a:pt x="3290975" y="3765780"/>
                    <a:pt x="3290975" y="3697705"/>
                  </a:cubicBezTo>
                  <a:cubicBezTo>
                    <a:pt x="3290975" y="3629629"/>
                    <a:pt x="3340634" y="3575169"/>
                    <a:pt x="3402708" y="3575169"/>
                  </a:cubicBezTo>
                  <a:cubicBezTo>
                    <a:pt x="3464781" y="3575169"/>
                    <a:pt x="3514440" y="3629629"/>
                    <a:pt x="3514440" y="3697705"/>
                  </a:cubicBezTo>
                  <a:close/>
                  <a:moveTo>
                    <a:pt x="3467885" y="3697705"/>
                  </a:moveTo>
                  <a:cubicBezTo>
                    <a:pt x="3467885" y="3658561"/>
                    <a:pt x="3438400" y="3626225"/>
                    <a:pt x="3402708" y="3626225"/>
                  </a:cubicBezTo>
                  <a:cubicBezTo>
                    <a:pt x="3367015" y="3626225"/>
                    <a:pt x="3337530" y="3658561"/>
                    <a:pt x="3337530" y="3697705"/>
                  </a:cubicBezTo>
                  <a:cubicBezTo>
                    <a:pt x="3337530" y="3736848"/>
                    <a:pt x="3367015" y="3769184"/>
                    <a:pt x="3402708" y="3769184"/>
                  </a:cubicBezTo>
                  <a:cubicBezTo>
                    <a:pt x="3438400" y="3769184"/>
                    <a:pt x="3467885" y="3736848"/>
                    <a:pt x="3467885" y="3697705"/>
                  </a:cubicBezTo>
                  <a:close/>
                  <a:moveTo>
                    <a:pt x="2359871" y="2353212"/>
                  </a:moveTo>
                  <a:lnTo>
                    <a:pt x="2283831" y="2436604"/>
                  </a:lnTo>
                  <a:lnTo>
                    <a:pt x="2209343" y="2353212"/>
                  </a:lnTo>
                  <a:lnTo>
                    <a:pt x="2176754" y="2388951"/>
                  </a:lnTo>
                  <a:lnTo>
                    <a:pt x="2252794" y="2472344"/>
                  </a:lnTo>
                  <a:lnTo>
                    <a:pt x="2176754" y="2555737"/>
                  </a:lnTo>
                  <a:lnTo>
                    <a:pt x="2209343" y="2591477"/>
                  </a:lnTo>
                  <a:lnTo>
                    <a:pt x="2283831" y="2508084"/>
                  </a:lnTo>
                  <a:lnTo>
                    <a:pt x="2359871" y="2591477"/>
                  </a:lnTo>
                  <a:lnTo>
                    <a:pt x="2392460" y="2555737"/>
                  </a:lnTo>
                  <a:lnTo>
                    <a:pt x="2316419" y="2472344"/>
                  </a:lnTo>
                  <a:lnTo>
                    <a:pt x="2392460" y="2388951"/>
                  </a:lnTo>
                  <a:lnTo>
                    <a:pt x="2359871" y="2353212"/>
                  </a:lnTo>
                  <a:close/>
                  <a:moveTo>
                    <a:pt x="2308660" y="0"/>
                  </a:moveTo>
                  <a:lnTo>
                    <a:pt x="2262105" y="0"/>
                  </a:lnTo>
                  <a:lnTo>
                    <a:pt x="2262105" y="87630"/>
                  </a:lnTo>
                  <a:lnTo>
                    <a:pt x="2156580" y="87630"/>
                  </a:lnTo>
                  <a:lnTo>
                    <a:pt x="2156580" y="125730"/>
                  </a:lnTo>
                  <a:lnTo>
                    <a:pt x="2260553" y="125730"/>
                  </a:lnTo>
                  <a:lnTo>
                    <a:pt x="2260553" y="212090"/>
                  </a:lnTo>
                  <a:lnTo>
                    <a:pt x="2307108" y="212090"/>
                  </a:lnTo>
                  <a:lnTo>
                    <a:pt x="2307108" y="124460"/>
                  </a:lnTo>
                  <a:lnTo>
                    <a:pt x="2415737" y="124460"/>
                  </a:lnTo>
                  <a:lnTo>
                    <a:pt x="2415737" y="86360"/>
                  </a:lnTo>
                  <a:lnTo>
                    <a:pt x="2308660" y="86360"/>
                  </a:lnTo>
                  <a:lnTo>
                    <a:pt x="2308660" y="0"/>
                  </a:lnTo>
                  <a:close/>
                  <a:moveTo>
                    <a:pt x="1279790" y="2472344"/>
                  </a:moveTo>
                  <a:cubicBezTo>
                    <a:pt x="1279790" y="2540420"/>
                    <a:pt x="1230131" y="2594880"/>
                    <a:pt x="1168058" y="2594880"/>
                  </a:cubicBezTo>
                  <a:cubicBezTo>
                    <a:pt x="1105984" y="2594880"/>
                    <a:pt x="1056325" y="2540420"/>
                    <a:pt x="1056325" y="2472344"/>
                  </a:cubicBezTo>
                  <a:cubicBezTo>
                    <a:pt x="1056325" y="2404269"/>
                    <a:pt x="1105984" y="2349808"/>
                    <a:pt x="1168058" y="2349808"/>
                  </a:cubicBezTo>
                  <a:cubicBezTo>
                    <a:pt x="1230131" y="2349808"/>
                    <a:pt x="1279790" y="2404269"/>
                    <a:pt x="1279790" y="2472344"/>
                  </a:cubicBezTo>
                  <a:close/>
                  <a:moveTo>
                    <a:pt x="1233235" y="2472344"/>
                  </a:moveTo>
                  <a:cubicBezTo>
                    <a:pt x="1233235" y="2433201"/>
                    <a:pt x="1203750" y="2400865"/>
                    <a:pt x="1168058" y="2400865"/>
                  </a:cubicBezTo>
                  <a:cubicBezTo>
                    <a:pt x="1132365" y="2400865"/>
                    <a:pt x="1102881" y="2433201"/>
                    <a:pt x="1102881" y="2472344"/>
                  </a:cubicBezTo>
                  <a:cubicBezTo>
                    <a:pt x="1102881" y="2511488"/>
                    <a:pt x="1132365" y="2543823"/>
                    <a:pt x="1168058" y="2543823"/>
                  </a:cubicBezTo>
                  <a:cubicBezTo>
                    <a:pt x="1203750" y="2543823"/>
                    <a:pt x="1233235" y="2511488"/>
                    <a:pt x="1233235" y="2472344"/>
                  </a:cubicBezTo>
                  <a:close/>
                  <a:moveTo>
                    <a:pt x="1282894" y="106680"/>
                  </a:moveTo>
                  <a:cubicBezTo>
                    <a:pt x="1282894" y="157480"/>
                    <a:pt x="1233235" y="198120"/>
                    <a:pt x="1171162" y="198120"/>
                  </a:cubicBezTo>
                  <a:cubicBezTo>
                    <a:pt x="1109088" y="198120"/>
                    <a:pt x="1059429" y="157480"/>
                    <a:pt x="1059429" y="106680"/>
                  </a:cubicBezTo>
                  <a:cubicBezTo>
                    <a:pt x="1059429" y="55880"/>
                    <a:pt x="1110640" y="15240"/>
                    <a:pt x="1171162" y="15240"/>
                  </a:cubicBezTo>
                  <a:cubicBezTo>
                    <a:pt x="1233235" y="15240"/>
                    <a:pt x="1282894" y="55880"/>
                    <a:pt x="1282894" y="106680"/>
                  </a:cubicBezTo>
                  <a:close/>
                  <a:moveTo>
                    <a:pt x="1236339" y="106680"/>
                  </a:moveTo>
                  <a:cubicBezTo>
                    <a:pt x="1236339" y="77470"/>
                    <a:pt x="1206854" y="53340"/>
                    <a:pt x="1171162" y="53340"/>
                  </a:cubicBezTo>
                  <a:cubicBezTo>
                    <a:pt x="1135469" y="53340"/>
                    <a:pt x="1105984" y="77470"/>
                    <a:pt x="1105984" y="106680"/>
                  </a:cubicBezTo>
                  <a:cubicBezTo>
                    <a:pt x="1105984" y="135890"/>
                    <a:pt x="1135469" y="160020"/>
                    <a:pt x="1171162" y="160020"/>
                  </a:cubicBezTo>
                  <a:cubicBezTo>
                    <a:pt x="1206854" y="160020"/>
                    <a:pt x="1236339" y="135890"/>
                    <a:pt x="1236339" y="106680"/>
                  </a:cubicBezTo>
                  <a:close/>
                  <a:moveTo>
                    <a:pt x="1244098" y="3576870"/>
                  </a:moveTo>
                  <a:lnTo>
                    <a:pt x="1169610" y="3660263"/>
                  </a:lnTo>
                  <a:lnTo>
                    <a:pt x="1093569" y="3576870"/>
                  </a:lnTo>
                  <a:lnTo>
                    <a:pt x="1060981" y="3612610"/>
                  </a:lnTo>
                  <a:lnTo>
                    <a:pt x="1137021" y="3696003"/>
                  </a:lnTo>
                  <a:lnTo>
                    <a:pt x="1060981" y="3779395"/>
                  </a:lnTo>
                  <a:lnTo>
                    <a:pt x="1093569" y="3815135"/>
                  </a:lnTo>
                  <a:lnTo>
                    <a:pt x="1169610" y="3731742"/>
                  </a:lnTo>
                  <a:lnTo>
                    <a:pt x="1244098" y="3815135"/>
                  </a:lnTo>
                  <a:lnTo>
                    <a:pt x="1276687" y="3779395"/>
                  </a:lnTo>
                  <a:lnTo>
                    <a:pt x="1200646" y="3696003"/>
                  </a:lnTo>
                  <a:lnTo>
                    <a:pt x="1276687" y="3612610"/>
                  </a:lnTo>
                  <a:lnTo>
                    <a:pt x="1244098" y="3576870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752959" y="1028700"/>
            <a:ext cx="3082359" cy="8229600"/>
          </a:xfrm>
          <a:custGeom>
            <a:avLst/>
            <a:gdLst/>
            <a:ahLst/>
            <a:cxnLst/>
            <a:rect l="l" t="t" r="r" b="b"/>
            <a:pathLst>
              <a:path w="3082359" h="8229600">
                <a:moveTo>
                  <a:pt x="0" y="0"/>
                </a:moveTo>
                <a:lnTo>
                  <a:pt x="3082360" y="0"/>
                </a:lnTo>
                <a:lnTo>
                  <a:pt x="3082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20642" y="7108598"/>
            <a:ext cx="6568266" cy="134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799">
                <a:solidFill>
                  <a:srgbClr val="125B50"/>
                </a:solidFill>
                <a:latin typeface="HK Grotesk Semi-Bold"/>
              </a:rPr>
              <a:t>Платные услуги для отелей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20642" y="4699316"/>
            <a:ext cx="5139516" cy="134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799">
                <a:solidFill>
                  <a:srgbClr val="125B50"/>
                </a:solidFill>
                <a:latin typeface="HK Grotesk Semi-Bold"/>
              </a:rPr>
              <a:t>Подписки и премиум-услуги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56878"/>
            <a:ext cx="6774646" cy="19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spc="-63">
                <a:solidFill>
                  <a:srgbClr val="125B50"/>
                </a:solidFill>
                <a:latin typeface="Tenor Sans"/>
              </a:rPr>
              <a:t>ПЛАН РАЗВИТИЯ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08554" y="950487"/>
            <a:ext cx="6050746" cy="256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4"/>
              </a:lnSpc>
            </a:pPr>
            <a:r>
              <a:rPr lang="en-US" sz="2110" spc="-21">
                <a:solidFill>
                  <a:srgbClr val="444949"/>
                </a:solidFill>
                <a:latin typeface="Clear Sans"/>
              </a:rPr>
              <a:t>Интеграция с другими сервисами: Возможность интеграции с другими туристическими платформами (например, системами онлайн-бронирования авиабилетов, трансферов и т. д.), чтобы предложить полный комплекс услуг для путешественников.</a:t>
            </a:r>
          </a:p>
          <a:p>
            <a:pPr>
              <a:lnSpc>
                <a:spcPts val="2954"/>
              </a:lnSpc>
              <a:spcBef>
                <a:spcPct val="0"/>
              </a:spcBef>
            </a:pPr>
            <a:endParaRPr lang="en-US" sz="2110" spc="-21">
              <a:solidFill>
                <a:srgbClr val="444949"/>
              </a:solidFill>
              <a:latin typeface="Clear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208554" y="6573622"/>
            <a:ext cx="6050746" cy="268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6"/>
              </a:lnSpc>
              <a:spcBef>
                <a:spcPct val="0"/>
              </a:spcBef>
            </a:pPr>
            <a:r>
              <a:rPr lang="en-US" sz="2182" spc="-21">
                <a:solidFill>
                  <a:srgbClr val="444949"/>
                </a:solidFill>
                <a:latin typeface="Clear Sans"/>
              </a:rPr>
              <a:t>Постоянное обновление и развитие: Регулярное обновление функциональности и контента сайта для соответствия последним трендам и потребностям рынка, а также внедрение новых технологий и инноваций для улучшения сервиса и конкурентоспособности Bochka.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1112015"/>
            <a:ext cx="1802162" cy="206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55"/>
              </a:lnSpc>
              <a:spcBef>
                <a:spcPct val="0"/>
              </a:spcBef>
            </a:pPr>
            <a:r>
              <a:rPr lang="en-US" sz="12039" spc="-1396">
                <a:solidFill>
                  <a:srgbClr val="2F605C">
                    <a:alpha val="28627"/>
                  </a:srgbClr>
                </a:solidFill>
                <a:latin typeface="Clear Sans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6778269"/>
            <a:ext cx="1802162" cy="206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55"/>
              </a:lnSpc>
              <a:spcBef>
                <a:spcPct val="0"/>
              </a:spcBef>
            </a:pPr>
            <a:r>
              <a:rPr lang="en-US" sz="12039" spc="-1396">
                <a:solidFill>
                  <a:srgbClr val="2F605C">
                    <a:alpha val="28627"/>
                  </a:srgbClr>
                </a:solidFill>
                <a:latin typeface="Clear Sans Medium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906818"/>
            <a:ext cx="1802162" cy="206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55"/>
              </a:lnSpc>
              <a:spcBef>
                <a:spcPct val="0"/>
              </a:spcBef>
            </a:pPr>
            <a:r>
              <a:rPr lang="en-US" sz="12039" spc="-1396">
                <a:solidFill>
                  <a:srgbClr val="2F605C">
                    <a:alpha val="28627"/>
                  </a:srgbClr>
                </a:solidFill>
                <a:latin typeface="Clear Sans Medium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08554" y="4168114"/>
            <a:ext cx="6050746" cy="191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6"/>
              </a:lnSpc>
            </a:pPr>
            <a:r>
              <a:rPr lang="en-US" sz="2182" spc="-21">
                <a:solidFill>
                  <a:srgbClr val="444949"/>
                </a:solidFill>
                <a:latin typeface="Clear Sans"/>
              </a:rPr>
              <a:t>Глобальное расширение и локализация: Включение отелей и предложений из разных стран, а также адаптация платформы под местные языки и культурные особенности.</a:t>
            </a:r>
          </a:p>
          <a:p>
            <a:pPr>
              <a:lnSpc>
                <a:spcPts val="3056"/>
              </a:lnSpc>
              <a:spcBef>
                <a:spcPct val="0"/>
              </a:spcBef>
            </a:pPr>
            <a:endParaRPr lang="en-US" sz="2182" spc="-21">
              <a:solidFill>
                <a:srgbClr val="444949"/>
              </a:solidFill>
              <a:latin typeface="Clear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4151" y="3415024"/>
            <a:ext cx="8979698" cy="327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HK Grotesk Bold"/>
              </a:rPr>
              <a:t>Спасибо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75386"/>
            <a:ext cx="5246391" cy="524637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523949" y="2175386"/>
            <a:ext cx="5246391" cy="5246370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052422" y="2175386"/>
            <a:ext cx="5246391" cy="524637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44465" y="7755207"/>
            <a:ext cx="3953953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125B50"/>
                </a:solidFill>
                <a:latin typeface="Agrandir Wide Medium"/>
              </a:rPr>
              <a:t>Порядин Александр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6219" y="8157388"/>
            <a:ext cx="395395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Backend developer</a:t>
            </a:r>
          </a:p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TeamLead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0168" y="7755207"/>
            <a:ext cx="3953953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125B50"/>
                </a:solidFill>
                <a:latin typeface="Agrandir Wide Medium"/>
              </a:rPr>
              <a:t>Исаченко Богдан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67023" y="8157388"/>
            <a:ext cx="395395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Frontend developer</a:t>
            </a:r>
          </a:p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Business analyst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98641" y="7762902"/>
            <a:ext cx="3953953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125B50"/>
                </a:solidFill>
                <a:latin typeface="Agrandir Wide Medium"/>
              </a:rPr>
              <a:t>Ткаченко Алексей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98641" y="8157388"/>
            <a:ext cx="3953953" cy="101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 dirty="0">
                <a:solidFill>
                  <a:srgbClr val="125B50"/>
                </a:solidFill>
                <a:latin typeface="Agrandir Wide Thin"/>
              </a:rPr>
              <a:t>Tech writer</a:t>
            </a:r>
            <a:endParaRPr lang="ru-RU" sz="2400" dirty="0">
              <a:solidFill>
                <a:srgbClr val="125B50"/>
              </a:solidFill>
              <a:latin typeface="Agrandir Wide Thin"/>
            </a:endParaRPr>
          </a:p>
          <a:p>
            <a:pPr algn="ctr">
              <a:lnSpc>
                <a:spcPts val="4079"/>
              </a:lnSpc>
            </a:pPr>
            <a:r>
              <a:rPr lang="en-US" sz="2400" dirty="0">
                <a:solidFill>
                  <a:srgbClr val="125B50"/>
                </a:solidFill>
                <a:latin typeface="Agrandir Wide Thin"/>
              </a:rPr>
              <a:t>QA engineer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1936" y="9444182"/>
            <a:ext cx="3167364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64179" y="809625"/>
            <a:ext cx="429512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25B50"/>
                </a:solidFill>
                <a:latin typeface="Agrandir Wide Medium"/>
              </a:rPr>
              <a:t>КОМАНДА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0430" y="1306558"/>
            <a:ext cx="5857754" cy="348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Уход</a:t>
            </a:r>
          </a:p>
          <a:p>
            <a:pPr algn="r"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популярных</a:t>
            </a:r>
          </a:p>
          <a:p>
            <a:pPr algn="r"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сервисов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333520" y="1306558"/>
            <a:ext cx="5609170" cy="237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Высокие комиссии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39428" y="4983167"/>
            <a:ext cx="5708755" cy="237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Сомнение в сделке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949" y="4198937"/>
            <a:ext cx="4062826" cy="108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125B50"/>
                </a:solidFill>
                <a:latin typeface="Agrandir Wide Medium"/>
              </a:rPr>
              <a:t>ПРОБЛЕМЫ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1936" y="9444182"/>
            <a:ext cx="3167364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33958" y="4983167"/>
            <a:ext cx="6954480" cy="237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Необъективные </a:t>
            </a:r>
          </a:p>
          <a:p>
            <a:pPr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отзывы</a:t>
            </a:r>
          </a:p>
        </p:txBody>
      </p:sp>
      <p:sp>
        <p:nvSpPr>
          <p:cNvPr id="8" name="AutoShape 8"/>
          <p:cNvSpPr/>
          <p:nvPr/>
        </p:nvSpPr>
        <p:spPr>
          <a:xfrm>
            <a:off x="5437424" y="4876800"/>
            <a:ext cx="11821876" cy="0"/>
          </a:xfrm>
          <a:prstGeom prst="line">
            <a:avLst/>
          </a:prstGeom>
          <a:ln w="9525" cap="flat">
            <a:solidFill>
              <a:srgbClr val="125B5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400000">
            <a:off x="7277197" y="4837811"/>
            <a:ext cx="7627747" cy="0"/>
          </a:xfrm>
          <a:prstGeom prst="line">
            <a:avLst/>
          </a:prstGeom>
          <a:ln w="9525" cap="flat">
            <a:solidFill>
              <a:srgbClr val="125B5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0" y="0"/>
            <a:ext cx="4408724" cy="691916"/>
          </a:xfrm>
          <a:custGeom>
            <a:avLst/>
            <a:gdLst/>
            <a:ahLst/>
            <a:cxnLst/>
            <a:rect l="l" t="t" r="r" b="b"/>
            <a:pathLst>
              <a:path w="4408724" h="691916">
                <a:moveTo>
                  <a:pt x="0" y="0"/>
                </a:moveTo>
                <a:lnTo>
                  <a:pt x="4408724" y="0"/>
                </a:lnTo>
                <a:lnTo>
                  <a:pt x="4408724" y="691916"/>
                </a:lnTo>
                <a:lnTo>
                  <a:pt x="0" y="691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82" t="-131819" r="-109423" b="-1089307"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0" y="9568007"/>
            <a:ext cx="4408724" cy="718993"/>
          </a:xfrm>
          <a:custGeom>
            <a:avLst/>
            <a:gdLst/>
            <a:ahLst/>
            <a:cxnLst/>
            <a:rect l="l" t="t" r="r" b="b"/>
            <a:pathLst>
              <a:path w="4408724" h="718993">
                <a:moveTo>
                  <a:pt x="0" y="718993"/>
                </a:moveTo>
                <a:lnTo>
                  <a:pt x="4408724" y="718993"/>
                </a:lnTo>
                <a:lnTo>
                  <a:pt x="4408724" y="0"/>
                </a:lnTo>
                <a:lnTo>
                  <a:pt x="0" y="0"/>
                </a:lnTo>
                <a:lnTo>
                  <a:pt x="0" y="718993"/>
                </a:lnTo>
                <a:close/>
              </a:path>
            </a:pathLst>
          </a:custGeom>
          <a:blipFill>
            <a:blip r:embed="rId3"/>
            <a:stretch>
              <a:fillRect l="-101782" t="-123089" r="-109423" b="-1048285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8248" y="1238250"/>
            <a:ext cx="12911505" cy="123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9500" spc="-779">
                <a:solidFill>
                  <a:srgbClr val="2F605C"/>
                </a:solidFill>
                <a:latin typeface="Public Sans"/>
              </a:rPr>
              <a:t>Целевая аудитория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015795" y="2836265"/>
            <a:ext cx="5813880" cy="6264108"/>
            <a:chOff x="0" y="0"/>
            <a:chExt cx="1507997" cy="16247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7997" cy="1624777"/>
            </a:xfrm>
            <a:custGeom>
              <a:avLst/>
              <a:gdLst/>
              <a:ahLst/>
              <a:cxnLst/>
              <a:rect l="l" t="t" r="r" b="b"/>
              <a:pathLst>
                <a:path w="1507997" h="1624777">
                  <a:moveTo>
                    <a:pt x="23969" y="0"/>
                  </a:moveTo>
                  <a:lnTo>
                    <a:pt x="1484028" y="0"/>
                  </a:lnTo>
                  <a:cubicBezTo>
                    <a:pt x="1490385" y="0"/>
                    <a:pt x="1496481" y="2525"/>
                    <a:pt x="1500976" y="7020"/>
                  </a:cubicBezTo>
                  <a:cubicBezTo>
                    <a:pt x="1505471" y="11516"/>
                    <a:pt x="1507997" y="17612"/>
                    <a:pt x="1507997" y="23969"/>
                  </a:cubicBezTo>
                  <a:lnTo>
                    <a:pt x="1507997" y="1600807"/>
                  </a:lnTo>
                  <a:cubicBezTo>
                    <a:pt x="1507997" y="1607164"/>
                    <a:pt x="1505471" y="1613261"/>
                    <a:pt x="1500976" y="1617756"/>
                  </a:cubicBezTo>
                  <a:cubicBezTo>
                    <a:pt x="1496481" y="1622251"/>
                    <a:pt x="1490385" y="1624777"/>
                    <a:pt x="1484028" y="1624777"/>
                  </a:cubicBezTo>
                  <a:lnTo>
                    <a:pt x="23969" y="1624777"/>
                  </a:lnTo>
                  <a:cubicBezTo>
                    <a:pt x="17612" y="1624777"/>
                    <a:pt x="11516" y="1622251"/>
                    <a:pt x="7020" y="1617756"/>
                  </a:cubicBezTo>
                  <a:cubicBezTo>
                    <a:pt x="2525" y="1613261"/>
                    <a:pt x="0" y="1607164"/>
                    <a:pt x="0" y="1600807"/>
                  </a:cubicBezTo>
                  <a:lnTo>
                    <a:pt x="0" y="23969"/>
                  </a:lnTo>
                  <a:cubicBezTo>
                    <a:pt x="0" y="17612"/>
                    <a:pt x="2525" y="11516"/>
                    <a:pt x="7020" y="7020"/>
                  </a:cubicBezTo>
                  <a:cubicBezTo>
                    <a:pt x="11516" y="2525"/>
                    <a:pt x="17612" y="0"/>
                    <a:pt x="239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25B5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1507997" cy="15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44422" y="3358920"/>
            <a:ext cx="5356626" cy="77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4998" spc="-409">
                <a:solidFill>
                  <a:srgbClr val="272665"/>
                </a:solidFill>
                <a:latin typeface="Agrandir Wide"/>
              </a:rPr>
              <a:t>Путешественники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11538" y="4418549"/>
            <a:ext cx="4222394" cy="369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  <a:spcBef>
                <a:spcPct val="0"/>
              </a:spcBef>
            </a:pPr>
            <a:r>
              <a:rPr lang="en-US" sz="4228" spc="-71">
                <a:solidFill>
                  <a:srgbClr val="272665"/>
                </a:solidFill>
                <a:latin typeface="HK Grotesk"/>
              </a:rPr>
              <a:t>Любых возрастов, любого пола, а также с любым бюджетом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25340" y="2836265"/>
            <a:ext cx="5813880" cy="6264108"/>
            <a:chOff x="0" y="0"/>
            <a:chExt cx="1507997" cy="16247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7997" cy="1624777"/>
            </a:xfrm>
            <a:custGeom>
              <a:avLst/>
              <a:gdLst/>
              <a:ahLst/>
              <a:cxnLst/>
              <a:rect l="l" t="t" r="r" b="b"/>
              <a:pathLst>
                <a:path w="1507997" h="1624777">
                  <a:moveTo>
                    <a:pt x="23969" y="0"/>
                  </a:moveTo>
                  <a:lnTo>
                    <a:pt x="1484028" y="0"/>
                  </a:lnTo>
                  <a:cubicBezTo>
                    <a:pt x="1490385" y="0"/>
                    <a:pt x="1496481" y="2525"/>
                    <a:pt x="1500976" y="7020"/>
                  </a:cubicBezTo>
                  <a:cubicBezTo>
                    <a:pt x="1505471" y="11516"/>
                    <a:pt x="1507997" y="17612"/>
                    <a:pt x="1507997" y="23969"/>
                  </a:cubicBezTo>
                  <a:lnTo>
                    <a:pt x="1507997" y="1600807"/>
                  </a:lnTo>
                  <a:cubicBezTo>
                    <a:pt x="1507997" y="1607164"/>
                    <a:pt x="1505471" y="1613261"/>
                    <a:pt x="1500976" y="1617756"/>
                  </a:cubicBezTo>
                  <a:cubicBezTo>
                    <a:pt x="1496481" y="1622251"/>
                    <a:pt x="1490385" y="1624777"/>
                    <a:pt x="1484028" y="1624777"/>
                  </a:cubicBezTo>
                  <a:lnTo>
                    <a:pt x="23969" y="1624777"/>
                  </a:lnTo>
                  <a:cubicBezTo>
                    <a:pt x="17612" y="1624777"/>
                    <a:pt x="11516" y="1622251"/>
                    <a:pt x="7020" y="1617756"/>
                  </a:cubicBezTo>
                  <a:cubicBezTo>
                    <a:pt x="2525" y="1613261"/>
                    <a:pt x="0" y="1607164"/>
                    <a:pt x="0" y="1600807"/>
                  </a:cubicBezTo>
                  <a:lnTo>
                    <a:pt x="0" y="23969"/>
                  </a:lnTo>
                  <a:cubicBezTo>
                    <a:pt x="0" y="17612"/>
                    <a:pt x="2525" y="11516"/>
                    <a:pt x="7020" y="7020"/>
                  </a:cubicBezTo>
                  <a:cubicBezTo>
                    <a:pt x="11516" y="2525"/>
                    <a:pt x="17612" y="0"/>
                    <a:pt x="239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25B5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1507997" cy="15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012879" y="4789150"/>
            <a:ext cx="4838802" cy="2950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  <a:spcBef>
                <a:spcPct val="0"/>
              </a:spcBef>
            </a:pPr>
            <a:r>
              <a:rPr lang="en-US" sz="4230" spc="-71">
                <a:solidFill>
                  <a:srgbClr val="272665"/>
                </a:solidFill>
                <a:latin typeface="HK Grotesk"/>
              </a:rPr>
              <a:t>Люди, совершающие командировки или деловые поездки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16180" y="3192233"/>
            <a:ext cx="5432199" cy="123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4998" spc="-409">
                <a:solidFill>
                  <a:srgbClr val="272665"/>
                </a:solidFill>
                <a:latin typeface="Public Sans"/>
              </a:rPr>
              <a:t>Бизнес-путешественники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1936" y="9444182"/>
            <a:ext cx="3167364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782241"/>
            <a:ext cx="9607137" cy="104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5599">
                <a:solidFill>
                  <a:srgbClr val="125B50"/>
                </a:solidFill>
                <a:latin typeface="Agrandir Wide Medium"/>
              </a:rPr>
              <a:t>ПРЕДЛАГАЕМОЕ РЕШЕНИЕ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313861"/>
            <a:ext cx="16449568" cy="398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125B50"/>
                </a:solidFill>
                <a:latin typeface="Agrandir Wide Thin"/>
              </a:rPr>
              <a:t>Наше приложение Бочка предлагает решение выявленных проблем следующими способами: </a:t>
            </a:r>
          </a:p>
          <a:p>
            <a:pPr>
              <a:lnSpc>
                <a:spcPts val="4499"/>
              </a:lnSpc>
            </a:pPr>
            <a:endParaRPr lang="en-US" sz="2999">
              <a:solidFill>
                <a:srgbClr val="125B50"/>
              </a:solidFill>
              <a:latin typeface="Agrandir Wide Thin"/>
            </a:endParaRPr>
          </a:p>
          <a:p>
            <a:pPr marL="647697" lvl="1" indent="-323848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125B50"/>
                </a:solidFill>
                <a:latin typeface="Agrandir Wide Thin"/>
              </a:rPr>
              <a:t>Снижение комиссий</a:t>
            </a:r>
          </a:p>
          <a:p>
            <a:pPr marL="647697" lvl="1" indent="-323848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125B50"/>
                </a:solidFill>
                <a:latin typeface="Agrandir Wide Thin"/>
              </a:rPr>
              <a:t>Повышение прозрачности и безопасности</a:t>
            </a:r>
          </a:p>
          <a:p>
            <a:pPr marL="647697" lvl="1" indent="-323848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125B50"/>
                </a:solidFill>
                <a:latin typeface="Agrandir Wide Thin"/>
              </a:rPr>
              <a:t>Борьба с фальсификацией отзывов</a:t>
            </a:r>
          </a:p>
          <a:p>
            <a:pPr marL="647697" lvl="1" indent="-323848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125B50"/>
                </a:solidFill>
                <a:latin typeface="Agrandir Wide Thin"/>
              </a:rPr>
              <a:t>Создание удобного сервиса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8288000" cy="3120284"/>
          </a:xfrm>
          <a:custGeom>
            <a:avLst/>
            <a:gdLst/>
            <a:ahLst/>
            <a:cxnLst/>
            <a:rect l="l" t="t" r="r" b="b"/>
            <a:pathLst>
              <a:path w="18288000" h="3120284">
                <a:moveTo>
                  <a:pt x="0" y="0"/>
                </a:moveTo>
                <a:lnTo>
                  <a:pt x="18288000" y="0"/>
                </a:lnTo>
                <a:lnTo>
                  <a:pt x="18288000" y="3120284"/>
                </a:lnTo>
                <a:lnTo>
                  <a:pt x="0" y="3120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125" b="-225364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43969" y="3131934"/>
            <a:ext cx="3715331" cy="4031264"/>
            <a:chOff x="0" y="0"/>
            <a:chExt cx="4953774" cy="53750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511" b="511"/>
            <a:stretch>
              <a:fillRect/>
            </a:stretch>
          </p:blipFill>
          <p:spPr>
            <a:xfrm>
              <a:off x="0" y="0"/>
              <a:ext cx="4953774" cy="537501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784078" y="4133627"/>
            <a:ext cx="3503662" cy="3613041"/>
          </a:xfrm>
          <a:custGeom>
            <a:avLst/>
            <a:gdLst/>
            <a:ahLst/>
            <a:cxnLst/>
            <a:rect l="l" t="t" r="r" b="b"/>
            <a:pathLst>
              <a:path w="3503662" h="3613041">
                <a:moveTo>
                  <a:pt x="0" y="0"/>
                </a:moveTo>
                <a:lnTo>
                  <a:pt x="3503663" y="0"/>
                </a:lnTo>
                <a:lnTo>
                  <a:pt x="3503663" y="3613041"/>
                </a:lnTo>
                <a:lnTo>
                  <a:pt x="0" y="3613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4382808"/>
            <a:ext cx="3583522" cy="3114678"/>
          </a:xfrm>
          <a:custGeom>
            <a:avLst/>
            <a:gdLst/>
            <a:ahLst/>
            <a:cxnLst/>
            <a:rect l="l" t="t" r="r" b="b"/>
            <a:pathLst>
              <a:path w="3583522" h="3114678">
                <a:moveTo>
                  <a:pt x="0" y="0"/>
                </a:moveTo>
                <a:lnTo>
                  <a:pt x="3583522" y="0"/>
                </a:lnTo>
                <a:lnTo>
                  <a:pt x="3583522" y="3114678"/>
                </a:lnTo>
                <a:lnTo>
                  <a:pt x="0" y="31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83445" y="3476864"/>
            <a:ext cx="3341405" cy="3341405"/>
          </a:xfrm>
          <a:custGeom>
            <a:avLst/>
            <a:gdLst/>
            <a:ahLst/>
            <a:cxnLst/>
            <a:rect l="l" t="t" r="r" b="b"/>
            <a:pathLst>
              <a:path w="3341405" h="3341405">
                <a:moveTo>
                  <a:pt x="0" y="0"/>
                </a:moveTo>
                <a:lnTo>
                  <a:pt x="3341405" y="0"/>
                </a:lnTo>
                <a:lnTo>
                  <a:pt x="3341405" y="3341405"/>
                </a:lnTo>
                <a:lnTo>
                  <a:pt x="0" y="3341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30176" y="1000125"/>
            <a:ext cx="10672303" cy="1330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4"/>
              </a:lnSpc>
              <a:spcBef>
                <a:spcPct val="0"/>
              </a:spcBef>
            </a:pPr>
            <a:r>
              <a:rPr lang="en-US" sz="8528">
                <a:solidFill>
                  <a:srgbClr val="125B50"/>
                </a:solidFill>
                <a:latin typeface="Now Bold"/>
              </a:rPr>
              <a:t>ТЕХНОЛОГИИ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56322" y="2434622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230355" y="1705630"/>
            <a:ext cx="3059805" cy="3059805"/>
            <a:chOff x="0" y="0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230355" y="5497954"/>
            <a:ext cx="3059805" cy="3059805"/>
            <a:chOff x="0" y="0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1759210" y="7143750"/>
            <a:ext cx="550009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125B50"/>
                </a:solidFill>
                <a:latin typeface="DM Sans Bold"/>
              </a:rPr>
              <a:t>ОБЗОР </a:t>
            </a:r>
          </a:p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125B50"/>
                </a:solidFill>
                <a:latin typeface="DM Sans Bold"/>
              </a:rPr>
              <a:t>АНАЛОГОВ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5839" y="2490989"/>
            <a:ext cx="5953371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125B50"/>
                </a:solidFill>
                <a:latin typeface="DM Sans Bold"/>
              </a:rPr>
              <a:t>Booking.com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05839" y="6283313"/>
            <a:ext cx="5953371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125B50"/>
                </a:solidFill>
                <a:latin typeface="DM Sans Bold"/>
              </a:rPr>
              <a:t>Airbnb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05839" y="3021220"/>
            <a:ext cx="5953371" cy="195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HK Grotesk"/>
              </a:rPr>
              <a:t>Один из самых популярных и широко используемых сервисов для бронирования отелей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05839" y="6813544"/>
            <a:ext cx="5953371" cy="244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Это может быть полезно для тех, кто ищет уникальные и аутентичные варианты размещения.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598C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754062"/>
            <a:ext cx="15605080" cy="496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8876" lvl="1" indent="-494438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125B50"/>
                </a:solidFill>
                <a:latin typeface="Agrandir Wide"/>
              </a:rPr>
              <a:t>Высокий уровень обслуживания</a:t>
            </a:r>
          </a:p>
          <a:p>
            <a:pPr marL="988876" lvl="1" indent="-494438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125B50"/>
                </a:solidFill>
                <a:latin typeface="Agrandir Wide"/>
              </a:rPr>
              <a:t>Удобный поиск и бронирование</a:t>
            </a:r>
          </a:p>
          <a:p>
            <a:pPr marL="988876" lvl="1" indent="-494438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125B50"/>
                </a:solidFill>
                <a:latin typeface="Agrandir Wide"/>
              </a:rPr>
              <a:t>Гибкие условия отмены</a:t>
            </a:r>
          </a:p>
          <a:p>
            <a:pPr marL="988876" lvl="1" indent="-494438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125B50"/>
                </a:solidFill>
                <a:latin typeface="Agrandir Wide"/>
              </a:rPr>
              <a:t>Самостоятельная настройка параметров отеля</a:t>
            </a:r>
          </a:p>
          <a:p>
            <a:pPr>
              <a:lnSpc>
                <a:spcPts val="6412"/>
              </a:lnSpc>
            </a:pPr>
            <a:endParaRPr lang="en-US" sz="4580">
              <a:solidFill>
                <a:srgbClr val="125B50"/>
              </a:solidFill>
              <a:latin typeface="Agrandir Wide"/>
            </a:endParaRPr>
          </a:p>
          <a:p>
            <a:pPr>
              <a:lnSpc>
                <a:spcPts val="6412"/>
              </a:lnSpc>
            </a:pPr>
            <a:endParaRPr lang="en-US" sz="4580">
              <a:solidFill>
                <a:srgbClr val="125B50"/>
              </a:solidFill>
              <a:latin typeface="Agrandir Wi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17029" y="-86360"/>
            <a:ext cx="14853941" cy="19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F605C"/>
                </a:solidFill>
                <a:latin typeface="Agrandir Wide Bold"/>
              </a:rPr>
              <a:t>КОНКУРЕНТОЕ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F605C"/>
                </a:solidFill>
                <a:latin typeface="Agrandir Wide Bold"/>
              </a:rPr>
              <a:t>ПРЕИМУЩЕСТВО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99400" y="0"/>
            <a:ext cx="11488600" cy="10287000"/>
          </a:xfrm>
          <a:custGeom>
            <a:avLst/>
            <a:gdLst/>
            <a:ahLst/>
            <a:cxnLst/>
            <a:rect l="l" t="t" r="r" b="b"/>
            <a:pathLst>
              <a:path w="11488600" h="10287000">
                <a:moveTo>
                  <a:pt x="0" y="0"/>
                </a:moveTo>
                <a:lnTo>
                  <a:pt x="11488600" y="0"/>
                </a:lnTo>
                <a:lnTo>
                  <a:pt x="11488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5940" y="3474410"/>
            <a:ext cx="5833761" cy="2536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125B50"/>
                </a:solidFill>
                <a:latin typeface="Agrandir Wide Medium"/>
              </a:rPr>
              <a:t>СЦЕНАР</a:t>
            </a:r>
            <a:r>
              <a:rPr lang="ru-RU" sz="4800" dirty="0">
                <a:solidFill>
                  <a:srgbClr val="125B50"/>
                </a:solidFill>
                <a:latin typeface="Agrandir Wide Medium"/>
              </a:rPr>
              <a:t>ИИ</a:t>
            </a:r>
            <a:r>
              <a:rPr lang="en-US" sz="4800" dirty="0">
                <a:solidFill>
                  <a:srgbClr val="125B50"/>
                </a:solidFill>
                <a:latin typeface="Agrandir Wide Medium"/>
              </a:rPr>
              <a:t> ИСПОЛЬЗОВАНИЯ ПРИЛОЖЕНИЯ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667</Words>
  <Application>Microsoft Macintosh PowerPoint</Application>
  <PresentationFormat>Произвольный</PresentationFormat>
  <Paragraphs>99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33" baseType="lpstr">
      <vt:lpstr>Calibri</vt:lpstr>
      <vt:lpstr>HK Grotesk Semi-Bold</vt:lpstr>
      <vt:lpstr>DM Sans</vt:lpstr>
      <vt:lpstr>Arial</vt:lpstr>
      <vt:lpstr>Now Bold</vt:lpstr>
      <vt:lpstr>Clear Sans</vt:lpstr>
      <vt:lpstr>HK Grotesk</vt:lpstr>
      <vt:lpstr>Clear Sans Medium</vt:lpstr>
      <vt:lpstr>HK Grotesk Bold</vt:lpstr>
      <vt:lpstr>DM Sans Bold</vt:lpstr>
      <vt:lpstr>Open Sans</vt:lpstr>
      <vt:lpstr>Public Sans</vt:lpstr>
      <vt:lpstr>Tenor Sans</vt:lpstr>
      <vt:lpstr>Agrandir Wide Medium</vt:lpstr>
      <vt:lpstr>Open Sans Bold</vt:lpstr>
      <vt:lpstr>Agrandir Wide Bold</vt:lpstr>
      <vt:lpstr>Helvetica Neue</vt:lpstr>
      <vt:lpstr>Agrandir Wide</vt:lpstr>
      <vt:lpstr>Agrandir Wide Thin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Gradient Monotone Minimalist Presentation Template</dc:title>
  <cp:lastModifiedBy>Aleksandr Poryadin</cp:lastModifiedBy>
  <cp:revision>2</cp:revision>
  <dcterms:created xsi:type="dcterms:W3CDTF">2006-08-16T00:00:00Z</dcterms:created>
  <dcterms:modified xsi:type="dcterms:W3CDTF">2024-03-17T23:36:21Z</dcterms:modified>
  <dc:identifier>DAF_aH9L2aw</dc:identifier>
</cp:coreProperties>
</file>